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D069F-071A-45E3-8ED8-C30E4D96E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D213E8A-7848-4A33-A186-E555B5F08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959BD8-9441-40DF-AEDA-0D128DBE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55CB-C2D0-4F54-A0D3-8BE3E09DDA13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968FBC-1659-469A-BB1B-18E27436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60B394-E40F-47CB-BB3D-694E7A3E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D309-0B6F-4AC2-82D7-3203B407FF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35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F8689-4F62-45A0-9A9E-22E76F688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A5371A4-4384-4F9E-B958-CDD2809A1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BF9F23-6B1E-40B3-8FF1-6799CC93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55CB-C2D0-4F54-A0D3-8BE3E09DDA13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0384A4-564C-4902-991A-67E76704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2A0D6E-1598-4E56-8937-7D8F5CBF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D309-0B6F-4AC2-82D7-3203B407FF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20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B72B802-CE28-434F-8FD2-6857B0479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70C00A-1E5C-4F82-9B23-0D489642F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5F50BB-5D92-48B0-B324-30932549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55CB-C2D0-4F54-A0D3-8BE3E09DDA13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9CCEE3-3956-4E70-ADA0-6B7F2F3D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6F04D6-247F-4E0B-B640-7DF8C2CD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D309-0B6F-4AC2-82D7-3203B407FF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46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7CC58-3CDA-48EE-B459-3989D622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900BC8-1FB0-4B95-8591-EE8A186B8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A1B74B-02D9-47A0-97D4-8D190FAAC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55CB-C2D0-4F54-A0D3-8BE3E09DDA13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A2297F-CC0F-489C-A0C5-95B93DB8E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07CFDF-649E-4223-AE3A-F69F5DA8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D309-0B6F-4AC2-82D7-3203B407FF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0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07393-7464-43AD-A30E-C25F0FF9F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1FA66B-5FE2-486B-B4F1-1AD29759C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DD9FD5-1722-48B5-A37B-BC65C777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55CB-C2D0-4F54-A0D3-8BE3E09DDA13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695A5-6241-447F-83D8-247AFC26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E3BCEF-DDA5-419A-8FA6-FA478D26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D309-0B6F-4AC2-82D7-3203B407FF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76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D97A6-ECEF-4B05-B71F-8FC98ADA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BFD7E6-FEE1-49B4-862D-01CE0C9ED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3E7C03-1846-413F-A285-5038F1A09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A22285-0C42-46E7-BBE5-98BBB3CD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55CB-C2D0-4F54-A0D3-8BE3E09DDA13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861337-2CA0-40D0-A64C-B398A482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6DEC9B-39AA-4913-8339-45DA9DDA6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D309-0B6F-4AC2-82D7-3203B407FF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66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DBCF9-1694-42B3-9400-4A1D8785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282A20-EBD6-4099-8893-13BFD6C4C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A9A2B5-054A-487A-BA81-5BBDD21B7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8B47C-6C9A-4AFE-BA1A-255BDF3A2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E618B1-EC45-44E8-92C3-2A2043EC8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62E6062-3B86-4528-900C-91F8B14E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55CB-C2D0-4F54-A0D3-8BE3E09DDA13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407D10-C5CD-4ACA-B253-4C09E075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401FD20-5844-405F-BB45-C9206DC8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D309-0B6F-4AC2-82D7-3203B407FF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21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D2C66-BA45-44D1-9EE2-F528BBCD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4E02D7-17A5-428B-AFD5-E091993D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55CB-C2D0-4F54-A0D3-8BE3E09DDA13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878FCD-052B-4936-BC67-E6B25CB3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84EE00-B73D-432D-8701-9E6C3C34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D309-0B6F-4AC2-82D7-3203B407FF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17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60379DF-DFF6-400F-A0AB-52455C33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55CB-C2D0-4F54-A0D3-8BE3E09DDA13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F860550-FD81-40B4-9C94-E90D6E12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8E3F25-F7F8-40D7-B933-C538E6CB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D309-0B6F-4AC2-82D7-3203B407FF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85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C14FB-EFC0-4A40-8B8D-BA063B20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EDC202-EBB9-47E1-B9AF-96A8C2478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1521EF-287D-488E-97BE-F1A996713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B55FD7-6002-4368-8983-7112A2A2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55CB-C2D0-4F54-A0D3-8BE3E09DDA13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B4D0D3-8C6F-4EEA-A036-1236AD11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496AA6-8E85-43FD-9A66-57118382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D309-0B6F-4AC2-82D7-3203B407FF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13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0D9A0-29FA-4A70-BA5D-A4D4FF775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EEE1756-1268-4E66-84B0-746E87AE2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DC0CAF-6456-4F87-BBE7-19F9F0D83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353823-971D-44FB-ADC7-C8498CBD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55CB-C2D0-4F54-A0D3-8BE3E09DDA13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45DB0F-9559-4173-8302-55643E787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71DB36-3898-4721-88B8-581DB69A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D309-0B6F-4AC2-82D7-3203B407FF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04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2F3F95-FA42-48FC-AD28-321845E0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7A5451-72D9-47F2-A691-C7B4486CD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63C59-A271-4B32-90DC-4FD6C20CC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855CB-C2D0-4F54-A0D3-8BE3E09DDA13}" type="datetimeFigureOut">
              <a:rPr lang="de-DE" smtClean="0"/>
              <a:t>16.03.2021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A48E59-B27F-43B4-BAA4-494309BC0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834BD0-AB66-4211-85D0-F4F4A18C6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D309-0B6F-4AC2-82D7-3203B407FF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93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google.de/url?sa=i&amp;rct=j&amp;q=&amp;esrc=s&amp;source=images&amp;cd=&amp;cad=rja&amp;uact=8&amp;ved=0ahUKEwjB2b70nN3ZAhWZF8AKHdNGBngQjRwIBg&amp;url=http%3A%2F%2Fwww.nationalflaggen.de%2Fflagge-frankreich.html&amp;psig=AOvVaw1T6UFGZmR6K7wZtadfcBGu&amp;ust=152061565818831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google.de/url?sa=i&amp;rct=j&amp;q=&amp;esrc=s&amp;source=images&amp;cd=&amp;cad=rja&amp;uact=8&amp;ved=0ahUKEwjB2b70nN3ZAhWZF8AKHdNGBngQjRwIBg&amp;url=http%3A%2F%2Fwww.nationalflaggen.de%2Fflagge-frankreich.html&amp;psig=AOvVaw1T6UFGZmR6K7wZtadfcBGu&amp;ust=1520615658188316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google.de/url?sa=i&amp;rct=j&amp;q=&amp;esrc=s&amp;source=images&amp;cd=&amp;cad=rja&amp;uact=8&amp;ved=0ahUKEwjB2b70nN3ZAhWZF8AKHdNGBngQjRwIBg&amp;url=http%3A%2F%2Fwww.nationalflaggen.de%2Fflagge-frankreich.html&amp;psig=AOvVaw1T6UFGZmR6K7wZtadfcBGu&amp;ust=152061565818831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google.de/url?sa=i&amp;rct=j&amp;q=&amp;esrc=s&amp;source=images&amp;cd=&amp;cad=rja&amp;uact=8&amp;ved=0ahUKEwjB2b70nN3ZAhWZF8AKHdNGBngQjRwIBg&amp;url=http%3A%2F%2Fwww.nationalflaggen.de%2Fflagge-frankreich.html&amp;psig=AOvVaw1T6UFGZmR6K7wZtadfcBGu&amp;ust=1520615658188316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7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4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ildergebnis für frankreich flagge">
            <a:hlinkClick r:id="rId2" tgtFrame="&quot;_blank&quot;"/>
            <a:extLst>
              <a:ext uri="{FF2B5EF4-FFF2-40B4-BE49-F238E27FC236}">
                <a16:creationId xmlns:a16="http://schemas.microsoft.com/office/drawing/2014/main" id="{B78E7C3C-C4E8-47C5-882C-6BED45B8FE3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9" b="8521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E89224-8E08-4736-BB2E-BBE672AF7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4964" y="3067964"/>
            <a:ext cx="4097036" cy="1834056"/>
          </a:xfrm>
        </p:spPr>
        <p:txBody>
          <a:bodyPr>
            <a:normAutofit/>
          </a:bodyPr>
          <a:lstStyle/>
          <a:p>
            <a:r>
              <a:rPr lang="de-DE" sz="4400" b="1" dirty="0">
                <a:latin typeface="Century Gothic" panose="020B0502020202020204" pitchFamily="34" charset="0"/>
              </a:rPr>
              <a:t>FRANZÖSISCH</a:t>
            </a:r>
            <a:br>
              <a:rPr lang="de-DE" sz="4400" b="1" dirty="0">
                <a:latin typeface="Century Gothic" panose="020B0502020202020204" pitchFamily="34" charset="0"/>
              </a:rPr>
            </a:br>
            <a:r>
              <a:rPr lang="de-DE" sz="2400" dirty="0">
                <a:latin typeface="Century Gothic" panose="020B0502020202020204" pitchFamily="34" charset="0"/>
              </a:rPr>
              <a:t>- die Sprache der Liebe</a:t>
            </a:r>
            <a:endParaRPr lang="de-DE" sz="4000" dirty="0">
              <a:latin typeface="Century Gothic" panose="020B0502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8FA66EA-4458-4EC0-83DB-AC3760754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de-DE" sz="2000" i="1" dirty="0">
                <a:latin typeface="Century Gothic" panose="020B0502020202020204" pitchFamily="34" charset="0"/>
              </a:rPr>
              <a:t>ab der 7. Klasse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8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ildergebnis für frankreich flagge">
            <a:hlinkClick r:id="rId2" tgtFrame="&quot;_blank&quot;"/>
            <a:extLst>
              <a:ext uri="{FF2B5EF4-FFF2-40B4-BE49-F238E27FC236}">
                <a16:creationId xmlns:a16="http://schemas.microsoft.com/office/drawing/2014/main" id="{B78E7C3C-C4E8-47C5-882C-6BED45B8FE3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9" b="8521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E89224-8E08-4736-BB2E-BBE672AF7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5540" y="3408609"/>
            <a:ext cx="4097036" cy="1834056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de-DE" sz="2000" dirty="0">
                <a:latin typeface="Century Gothic" panose="020B0502020202020204" pitchFamily="34" charset="0"/>
              </a:rPr>
              <a:t>Mit Frankreich verbindest du sicher Crêpes und leckeres Baguette. Doch Französisch ist mehr als das! Finde es gleich heraus und mache den Test!</a:t>
            </a:r>
            <a:endParaRPr lang="de-DE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ntertitel 5">
            <a:extLst>
              <a:ext uri="{FF2B5EF4-FFF2-40B4-BE49-F238E27FC236}">
                <a16:creationId xmlns:a16="http://schemas.microsoft.com/office/drawing/2014/main" id="{75D7A2BF-F007-4CA6-8CC7-BA10DA49B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331" y="404443"/>
            <a:ext cx="9144000" cy="16557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E306D386-7040-4562-8C60-12407DCAD9D6}"/>
              </a:ext>
            </a:extLst>
          </p:cNvPr>
          <p:cNvSpPr/>
          <p:nvPr/>
        </p:nvSpPr>
        <p:spPr>
          <a:xfrm>
            <a:off x="9388075" y="4795619"/>
            <a:ext cx="2823607" cy="656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3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ergebnis für frankreich flagge">
            <a:hlinkClick r:id="rId2" tgtFrame="&quot;_blank&quot;"/>
            <a:extLst>
              <a:ext uri="{FF2B5EF4-FFF2-40B4-BE49-F238E27FC236}">
                <a16:creationId xmlns:a16="http://schemas.microsoft.com/office/drawing/2014/main" id="{1260C768-955C-4C43-99AC-D87239DF576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9" b="8521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D8D11E29-15CF-4DE2-836D-60A87BF01760}"/>
              </a:ext>
            </a:extLst>
          </p:cNvPr>
          <p:cNvSpPr/>
          <p:nvPr/>
        </p:nvSpPr>
        <p:spPr>
          <a:xfrm>
            <a:off x="2623976" y="2313347"/>
            <a:ext cx="6944027" cy="2231305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b="1" u="sng" dirty="0">
                <a:latin typeface="Century Gothic" panose="020B0502020202020204" pitchFamily="34" charset="0"/>
              </a:rPr>
              <a:t>Station 1:</a:t>
            </a:r>
            <a:r>
              <a:rPr lang="de-DE" b="1" dirty="0"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de-DE" b="1" dirty="0">
                <a:latin typeface="Century Gothic" panose="020B0502020202020204" pitchFamily="34" charset="0"/>
              </a:rPr>
              <a:t>In der Welt von Asterix und Obelix</a:t>
            </a:r>
          </a:p>
          <a:p>
            <a:pPr algn="ctr">
              <a:lnSpc>
                <a:spcPct val="150000"/>
              </a:lnSpc>
            </a:pPr>
            <a:r>
              <a:rPr lang="de-DE" b="1" u="sng" dirty="0">
                <a:latin typeface="Century Gothic" panose="020B0502020202020204" pitchFamily="34" charset="0"/>
              </a:rPr>
              <a:t>Aufgabe: </a:t>
            </a:r>
          </a:p>
          <a:p>
            <a:pPr algn="ctr">
              <a:lnSpc>
                <a:spcPct val="150000"/>
              </a:lnSpc>
            </a:pPr>
            <a:r>
              <a:rPr lang="de-DE" sz="1600" dirty="0">
                <a:latin typeface="Century Gothic" panose="020B0502020202020204" pitchFamily="34" charset="0"/>
              </a:rPr>
              <a:t>Kennst du alle Bewohner des gallischen Dorfes?</a:t>
            </a:r>
          </a:p>
          <a:p>
            <a:pPr algn="ctr">
              <a:lnSpc>
                <a:spcPct val="150000"/>
              </a:lnSpc>
            </a:pPr>
            <a:r>
              <a:rPr lang="de-DE" sz="1600" dirty="0">
                <a:latin typeface="Century Gothic" panose="020B0502020202020204" pitchFamily="34" charset="0"/>
              </a:rPr>
              <a:t>Klicke auf das jeweilige Bild, um die Lösung zu sehen!</a:t>
            </a:r>
            <a:endParaRPr lang="de-D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83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45DA4A-9E86-4BBD-8486-A2290D9A2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612" y="0"/>
            <a:ext cx="4100775" cy="688705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1117E46-263E-4AC0-92FE-74BDD3758793}"/>
              </a:ext>
            </a:extLst>
          </p:cNvPr>
          <p:cNvSpPr/>
          <p:nvPr/>
        </p:nvSpPr>
        <p:spPr>
          <a:xfrm>
            <a:off x="9420399" y="635293"/>
            <a:ext cx="2141431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600" b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Asterix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21A2807-0134-448D-941A-2B922B2191E2}"/>
              </a:ext>
            </a:extLst>
          </p:cNvPr>
          <p:cNvSpPr/>
          <p:nvPr/>
        </p:nvSpPr>
        <p:spPr>
          <a:xfrm>
            <a:off x="630170" y="635293"/>
            <a:ext cx="2141432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600" b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Obelix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24F1C8E-B609-4FF3-A056-12CE01D27875}"/>
              </a:ext>
            </a:extLst>
          </p:cNvPr>
          <p:cNvSpPr/>
          <p:nvPr/>
        </p:nvSpPr>
        <p:spPr>
          <a:xfrm>
            <a:off x="590549" y="2971800"/>
            <a:ext cx="2141431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Idefix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C7CB405-95A8-4DF8-AE0B-189414318505}"/>
              </a:ext>
            </a:extLst>
          </p:cNvPr>
          <p:cNvSpPr/>
          <p:nvPr/>
        </p:nvSpPr>
        <p:spPr>
          <a:xfrm>
            <a:off x="9374002" y="2971800"/>
            <a:ext cx="2227448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600" b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Miraculix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217DD0B-239A-48ED-BE14-11809BB1180B}"/>
              </a:ext>
            </a:extLst>
          </p:cNvPr>
          <p:cNvSpPr/>
          <p:nvPr/>
        </p:nvSpPr>
        <p:spPr>
          <a:xfrm>
            <a:off x="590549" y="5308307"/>
            <a:ext cx="2141431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600" b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Majestix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70F2987-2756-45FE-9472-B42AD8EDBD6E}"/>
              </a:ext>
            </a:extLst>
          </p:cNvPr>
          <p:cNvSpPr/>
          <p:nvPr/>
        </p:nvSpPr>
        <p:spPr>
          <a:xfrm>
            <a:off x="9374002" y="5308307"/>
            <a:ext cx="2227448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Gute Miene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27565 -0.24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45222 0.08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037 L -0.45 0.43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26758 -0.248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27383 0.091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26797 0.430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ergebnis für frankreich flagge">
            <a:hlinkClick r:id="rId2" tgtFrame="&quot;_blank&quot;"/>
            <a:extLst>
              <a:ext uri="{FF2B5EF4-FFF2-40B4-BE49-F238E27FC236}">
                <a16:creationId xmlns:a16="http://schemas.microsoft.com/office/drawing/2014/main" id="{1260C768-955C-4C43-99AC-D87239DF576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9" b="8521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D8D11E29-15CF-4DE2-836D-60A87BF01760}"/>
              </a:ext>
            </a:extLst>
          </p:cNvPr>
          <p:cNvSpPr/>
          <p:nvPr/>
        </p:nvSpPr>
        <p:spPr>
          <a:xfrm>
            <a:off x="2623976" y="1973077"/>
            <a:ext cx="6944027" cy="2911846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b="1" u="sng" dirty="0">
                <a:latin typeface="Century Gothic" panose="020B0502020202020204" pitchFamily="34" charset="0"/>
              </a:rPr>
              <a:t>Station 2:</a:t>
            </a:r>
            <a:r>
              <a:rPr lang="de-DE" b="1" dirty="0"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de-DE" b="1" dirty="0">
                <a:latin typeface="Century Gothic" panose="020B0502020202020204" pitchFamily="34" charset="0"/>
              </a:rPr>
              <a:t>Französische Wörter, die wir alle kennen</a:t>
            </a:r>
          </a:p>
          <a:p>
            <a:pPr algn="ctr">
              <a:lnSpc>
                <a:spcPct val="150000"/>
              </a:lnSpc>
            </a:pPr>
            <a:r>
              <a:rPr lang="de-DE" b="1" u="sng" dirty="0">
                <a:latin typeface="Century Gothic" panose="020B0502020202020204" pitchFamily="34" charset="0"/>
              </a:rPr>
              <a:t>Aufgabe: </a:t>
            </a:r>
          </a:p>
          <a:p>
            <a:pPr algn="ctr">
              <a:lnSpc>
                <a:spcPct val="150000"/>
              </a:lnSpc>
            </a:pPr>
            <a:r>
              <a:rPr lang="de-DE" sz="1600" dirty="0">
                <a:latin typeface="Century Gothic" panose="020B0502020202020204" pitchFamily="34" charset="0"/>
              </a:rPr>
              <a:t>Es gibt viele französische Wörter in der deutschen Sprache. </a:t>
            </a:r>
          </a:p>
          <a:p>
            <a:pPr algn="ctr">
              <a:lnSpc>
                <a:spcPct val="150000"/>
              </a:lnSpc>
            </a:pPr>
            <a:r>
              <a:rPr lang="de-DE" sz="1600" dirty="0">
                <a:latin typeface="Century Gothic" panose="020B0502020202020204" pitchFamily="34" charset="0"/>
              </a:rPr>
              <a:t>Schau her, du kannst also schon ein bisschen Französisch! </a:t>
            </a:r>
          </a:p>
          <a:p>
            <a:pPr algn="ctr">
              <a:lnSpc>
                <a:spcPct val="150000"/>
              </a:lnSpc>
            </a:pPr>
            <a:r>
              <a:rPr lang="de-DE" sz="1600" dirty="0">
                <a:latin typeface="Century Gothic" panose="020B0502020202020204" pitchFamily="34" charset="0"/>
              </a:rPr>
              <a:t>Klicke auf das Bild und das Wort erscheint!</a:t>
            </a:r>
          </a:p>
          <a:p>
            <a:pPr algn="ctr">
              <a:lnSpc>
                <a:spcPct val="150000"/>
              </a:lnSpc>
            </a:pPr>
            <a:r>
              <a:rPr lang="de-DE" sz="1600" dirty="0">
                <a:latin typeface="Century Gothic" panose="020B0502020202020204" pitchFamily="34" charset="0"/>
              </a:rPr>
              <a:t>Klicke auf den Lautsprecher, um das Wort anzuhören!</a:t>
            </a:r>
            <a:endParaRPr lang="de-D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2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CB83408-DC77-44F6-AA22-12FB78BA92C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1000" y="0"/>
            <a:ext cx="11430000" cy="647933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DCA2F9D-0635-4393-A627-1C9964172C2D}"/>
              </a:ext>
            </a:extLst>
          </p:cNvPr>
          <p:cNvSpPr/>
          <p:nvPr/>
        </p:nvSpPr>
        <p:spPr>
          <a:xfrm>
            <a:off x="798465" y="2082625"/>
            <a:ext cx="2141432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de-DE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die Garage</a:t>
            </a:r>
          </a:p>
          <a:p>
            <a:pPr algn="ctr">
              <a:spcAft>
                <a:spcPts val="800"/>
              </a:spcAft>
            </a:pP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(le </a:t>
            </a:r>
            <a:r>
              <a:rPr lang="de-DE" sz="1600" i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garage</a:t>
            </a: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EC32D-9370-419B-9E8D-C2B846305724}"/>
              </a:ext>
            </a:extLst>
          </p:cNvPr>
          <p:cNvSpPr/>
          <p:nvPr/>
        </p:nvSpPr>
        <p:spPr>
          <a:xfrm>
            <a:off x="3357362" y="2082625"/>
            <a:ext cx="2099246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de-DE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die Fritteuse</a:t>
            </a:r>
          </a:p>
          <a:p>
            <a:pPr algn="ctr">
              <a:spcAft>
                <a:spcPts val="800"/>
              </a:spcAft>
            </a:pP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(la </a:t>
            </a:r>
            <a:r>
              <a:rPr lang="de-DE" sz="1600" i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friteuse</a:t>
            </a: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10F1F1B-7F83-46AA-B43A-C8C7BE9044F6}"/>
              </a:ext>
            </a:extLst>
          </p:cNvPr>
          <p:cNvSpPr/>
          <p:nvPr/>
        </p:nvSpPr>
        <p:spPr>
          <a:xfrm>
            <a:off x="5539695" y="2082625"/>
            <a:ext cx="2141432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de-DE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die Orange</a:t>
            </a:r>
          </a:p>
          <a:p>
            <a:pPr algn="ctr">
              <a:spcAft>
                <a:spcPts val="800"/>
              </a:spcAft>
            </a:pP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1600" i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l‘orange</a:t>
            </a: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0C2B677-7D00-4B29-8F04-97A20E75E977}"/>
              </a:ext>
            </a:extLst>
          </p:cNvPr>
          <p:cNvSpPr/>
          <p:nvPr/>
        </p:nvSpPr>
        <p:spPr>
          <a:xfrm>
            <a:off x="7946306" y="2082625"/>
            <a:ext cx="2141432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de-DE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die Tasse</a:t>
            </a:r>
          </a:p>
          <a:p>
            <a:pPr algn="ctr">
              <a:spcAft>
                <a:spcPts val="800"/>
              </a:spcAft>
            </a:pP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(la </a:t>
            </a:r>
            <a:r>
              <a:rPr lang="de-DE" sz="1600" i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tasse</a:t>
            </a: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B8084D6-ACF2-481B-BDE4-3FEBD42CDDCD}"/>
              </a:ext>
            </a:extLst>
          </p:cNvPr>
          <p:cNvSpPr/>
          <p:nvPr/>
        </p:nvSpPr>
        <p:spPr>
          <a:xfrm>
            <a:off x="10287172" y="2089618"/>
            <a:ext cx="1484559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de-DE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die Vase</a:t>
            </a:r>
          </a:p>
          <a:p>
            <a:pPr algn="ctr">
              <a:spcAft>
                <a:spcPts val="800"/>
              </a:spcAft>
            </a:pP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(le </a:t>
            </a:r>
            <a:r>
              <a:rPr lang="de-DE" sz="1600" i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vase</a:t>
            </a: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887116D-2A15-4BA4-BB04-FECDE56BDB78}"/>
              </a:ext>
            </a:extLst>
          </p:cNvPr>
          <p:cNvSpPr/>
          <p:nvPr/>
        </p:nvSpPr>
        <p:spPr>
          <a:xfrm>
            <a:off x="625496" y="5628525"/>
            <a:ext cx="2141432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de-DE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der Balkon</a:t>
            </a:r>
          </a:p>
          <a:p>
            <a:pPr algn="ctr">
              <a:spcAft>
                <a:spcPts val="800"/>
              </a:spcAft>
            </a:pP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(le </a:t>
            </a:r>
            <a:r>
              <a:rPr lang="de-DE" sz="1600" i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balcon</a:t>
            </a: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F284D2E-73DF-4E6F-B7CB-15506EF7E929}"/>
              </a:ext>
            </a:extLst>
          </p:cNvPr>
          <p:cNvSpPr/>
          <p:nvPr/>
        </p:nvSpPr>
        <p:spPr>
          <a:xfrm>
            <a:off x="3336269" y="5628525"/>
            <a:ext cx="2141432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de-DE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der Karton</a:t>
            </a:r>
          </a:p>
          <a:p>
            <a:pPr algn="ctr">
              <a:spcAft>
                <a:spcPts val="800"/>
              </a:spcAft>
            </a:pP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(le </a:t>
            </a:r>
            <a:r>
              <a:rPr lang="de-DE" sz="1600" i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carton</a:t>
            </a: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4B9F24B-05A2-4A8D-94B2-0287C97909AB}"/>
              </a:ext>
            </a:extLst>
          </p:cNvPr>
          <p:cNvSpPr/>
          <p:nvPr/>
        </p:nvSpPr>
        <p:spPr>
          <a:xfrm>
            <a:off x="5707989" y="5628525"/>
            <a:ext cx="1696968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die Medaille</a:t>
            </a:r>
          </a:p>
          <a:p>
            <a:pPr algn="ctr">
              <a:spcAft>
                <a:spcPts val="800"/>
              </a:spcAft>
            </a:pP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(la </a:t>
            </a:r>
            <a:r>
              <a:rPr lang="de-DE" sz="1600" i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médaille</a:t>
            </a: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B5C706B-287C-4DA8-A5B0-882586352FCC}"/>
              </a:ext>
            </a:extLst>
          </p:cNvPr>
          <p:cNvSpPr/>
          <p:nvPr/>
        </p:nvSpPr>
        <p:spPr>
          <a:xfrm>
            <a:off x="7719119" y="5628525"/>
            <a:ext cx="2141432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de-DE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das Billard</a:t>
            </a:r>
          </a:p>
          <a:p>
            <a:pPr algn="ctr">
              <a:spcAft>
                <a:spcPts val="800"/>
              </a:spcAft>
            </a:pP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(le </a:t>
            </a:r>
            <a:r>
              <a:rPr lang="de-DE" sz="1600" i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billard</a:t>
            </a:r>
            <a:r>
              <a:rPr lang="de-DE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A75D694-264F-4377-97D9-D1ECA0A4DF32}"/>
              </a:ext>
            </a:extLst>
          </p:cNvPr>
          <p:cNvSpPr/>
          <p:nvPr/>
        </p:nvSpPr>
        <p:spPr>
          <a:xfrm>
            <a:off x="10195921" y="5628525"/>
            <a:ext cx="1636288" cy="9144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de-DE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Pommes</a:t>
            </a:r>
          </a:p>
          <a:p>
            <a:pPr algn="ctr">
              <a:spcAft>
                <a:spcPts val="800"/>
              </a:spcAft>
            </a:pPr>
            <a:r>
              <a:rPr lang="de-DE" sz="12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(des </a:t>
            </a:r>
            <a:r>
              <a:rPr lang="de-DE" sz="1200" i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pommes</a:t>
            </a:r>
            <a:r>
              <a:rPr lang="de-DE" sz="12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frites)</a:t>
            </a:r>
            <a:endParaRPr lang="de-DE" sz="12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le gara">
            <a:hlinkClick r:id="" action="ppaction://media"/>
            <a:extLst>
              <a:ext uri="{FF2B5EF4-FFF2-40B4-BE49-F238E27FC236}">
                <a16:creationId xmlns:a16="http://schemas.microsoft.com/office/drawing/2014/main" id="{557F347B-82DA-400C-90AF-E5E0CE16C7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49939" y="226263"/>
            <a:ext cx="304800" cy="304800"/>
          </a:xfrm>
          <a:prstGeom prst="rect">
            <a:avLst/>
          </a:prstGeom>
        </p:spPr>
      </p:pic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18DF4D3-B0BA-469B-ABD1-DA79575C8F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687994" y="226263"/>
            <a:ext cx="304800" cy="3048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E7CD89D-58C3-4D6A-816A-094A833A73F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667027" y="226263"/>
            <a:ext cx="304800" cy="3048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9BF496D-FDDB-4237-AD08-C6A8EF82A72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090467" y="234677"/>
            <a:ext cx="304800" cy="304800"/>
          </a:xfrm>
          <a:prstGeom prst="rect">
            <a:avLst/>
          </a:prstGeom>
        </p:spPr>
      </p:pic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FEA7C39-C65B-4A94-A2C7-6C318FBBF34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485681" y="234677"/>
            <a:ext cx="304800" cy="304800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C655C14-0A41-4283-86CE-BAA7BB767D1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49939" y="3618799"/>
            <a:ext cx="304800" cy="3048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5E83BE1-ADB8-4347-886B-9B84B7B9A48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687994" y="3615527"/>
            <a:ext cx="304800" cy="3048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44F6E22-078C-4746-91FE-F78E8AE1A99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875669" y="3615527"/>
            <a:ext cx="304800" cy="3048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FFFF8AC-AE36-4AB0-9152-9F33D10F4E0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793906" y="3615527"/>
            <a:ext cx="304800" cy="30480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31AABFD-6C5B-4D61-B35F-0709EEB9181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340887" y="361552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7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4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95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4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00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23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0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4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16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91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Breitbild</PresentationFormat>
  <Paragraphs>41</Paragraphs>
  <Slides>6</Slides>
  <Notes>0</Notes>
  <HiddenSlides>0</HiddenSlides>
  <MMClips>10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Comic Sans MS</vt:lpstr>
      <vt:lpstr>Office</vt:lpstr>
      <vt:lpstr>FRANZÖSISCH - die Sprache der Liebe</vt:lpstr>
      <vt:lpstr>Mit Frankreich verbindest du sicher Crêpes und leckeres Baguette. Doch Französisch ist mehr als das! Finde es gleich heraus und mache den Test!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FRANZÖSISCH - mehr als Crêpes und Baguette</dc:title>
  <dc:creator>Vanessa Wintermayr</dc:creator>
  <cp:lastModifiedBy>Vanessa Wintermayr</cp:lastModifiedBy>
  <cp:revision>6</cp:revision>
  <dcterms:created xsi:type="dcterms:W3CDTF">2021-03-16T07:32:57Z</dcterms:created>
  <dcterms:modified xsi:type="dcterms:W3CDTF">2021-03-16T08:25:57Z</dcterms:modified>
</cp:coreProperties>
</file>